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9" r:id="rId3"/>
    <p:sldId id="260" r:id="rId4"/>
    <p:sldId id="261" r:id="rId5"/>
    <p:sldId id="269" r:id="rId6"/>
    <p:sldId id="265" r:id="rId7"/>
    <p:sldId id="262" r:id="rId8"/>
    <p:sldId id="266" r:id="rId9"/>
    <p:sldId id="268" r:id="rId10"/>
    <p:sldId id="270" r:id="rId11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91299" autoAdjust="0"/>
  </p:normalViewPr>
  <p:slideViewPr>
    <p:cSldViewPr snapToGrid="0" showGuides="1">
      <p:cViewPr varScale="1">
        <p:scale>
          <a:sx n="148" d="100"/>
          <a:sy n="148" d="100"/>
        </p:scale>
        <p:origin x="904" y="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270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5189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0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10515600" cy="4861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 dirty="0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2023/5/21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0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10515600" cy="4861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2023/5/21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23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/>
              </a:rPr>
              <a:t>基于</a:t>
            </a:r>
            <a:r>
              <a:rPr lang="en-US" altLang="zh-CN" dirty="0">
                <a:effectLst/>
              </a:rPr>
              <a:t>YOLO-v5</a:t>
            </a:r>
            <a:r>
              <a:rPr lang="zh-CN" altLang="en-US" dirty="0">
                <a:effectLst/>
              </a:rPr>
              <a:t>识别</a:t>
            </a:r>
            <a:r>
              <a:rPr lang="en-US" altLang="zh-CN" dirty="0">
                <a:effectLst/>
              </a:rPr>
              <a:t>SVHN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</a:rPr>
              <a:t>李锦韬</a:t>
            </a:r>
            <a:r>
              <a:rPr lang="en-US" altLang="zh-CN" dirty="0">
                <a:latin typeface="+mn-lt"/>
              </a:rPr>
              <a:t> 2201213292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深度学习技术与应用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-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第三次作业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EF77D-6C6A-EC69-027B-81043939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V5m</a:t>
            </a:r>
            <a:r>
              <a:rPr lang="zh-CN" altLang="en-US" dirty="0"/>
              <a:t>测试集预测情况示例</a:t>
            </a:r>
          </a:p>
        </p:txBody>
      </p:sp>
      <p:pic>
        <p:nvPicPr>
          <p:cNvPr id="4" name="图片 3" descr="图形用户界面&#10;&#10;描述已自动生成">
            <a:extLst>
              <a:ext uri="{FF2B5EF4-FFF2-40B4-BE49-F238E27FC236}">
                <a16:creationId xmlns:a16="http://schemas.microsoft.com/office/drawing/2014/main" id="{988DB7C4-F804-B6FA-040F-85CFF4925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11" y="1729702"/>
            <a:ext cx="5418161" cy="1477295"/>
          </a:xfrm>
          <a:prstGeom prst="rect">
            <a:avLst/>
          </a:prstGeom>
        </p:spPr>
      </p:pic>
      <p:pic>
        <p:nvPicPr>
          <p:cNvPr id="8" name="图片 7" descr="图形用户界面&#10;&#10;描述已自动生成">
            <a:extLst>
              <a:ext uri="{FF2B5EF4-FFF2-40B4-BE49-F238E27FC236}">
                <a16:creationId xmlns:a16="http://schemas.microsoft.com/office/drawing/2014/main" id="{7F0CDE10-8AF6-5DBF-8BD2-22289BBE8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10" y="3412774"/>
            <a:ext cx="5418161" cy="1477295"/>
          </a:xfrm>
          <a:prstGeom prst="rect">
            <a:avLst/>
          </a:prstGeom>
        </p:spPr>
      </p:pic>
      <p:pic>
        <p:nvPicPr>
          <p:cNvPr id="12" name="图片 11" descr="图形用户界面&#10;&#10;描述已自动生成">
            <a:extLst>
              <a:ext uri="{FF2B5EF4-FFF2-40B4-BE49-F238E27FC236}">
                <a16:creationId xmlns:a16="http://schemas.microsoft.com/office/drawing/2014/main" id="{B0E000D3-0625-2EE4-9D64-D8F210153D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09" y="5095846"/>
            <a:ext cx="5418161" cy="147729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EA60253-FF5C-5D62-33E4-B4D051060CA9}"/>
              </a:ext>
            </a:extLst>
          </p:cNvPr>
          <p:cNvSpPr txBox="1"/>
          <p:nvPr/>
        </p:nvSpPr>
        <p:spPr>
          <a:xfrm>
            <a:off x="2816407" y="136037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原图像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8DF46A5-1275-6211-C4CF-7DFB505D3A7F}"/>
              </a:ext>
            </a:extLst>
          </p:cNvPr>
          <p:cNvSpPr txBox="1"/>
          <p:nvPr/>
        </p:nvSpPr>
        <p:spPr>
          <a:xfrm>
            <a:off x="8135664" y="136037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识别门牌号</a:t>
            </a:r>
          </a:p>
        </p:txBody>
      </p:sp>
      <p:pic>
        <p:nvPicPr>
          <p:cNvPr id="5" name="图片 4" descr="图形用户界面&#10;&#10;描述已自动生成">
            <a:extLst>
              <a:ext uri="{FF2B5EF4-FFF2-40B4-BE49-F238E27FC236}">
                <a16:creationId xmlns:a16="http://schemas.microsoft.com/office/drawing/2014/main" id="{8E7AB59B-5B24-B4D0-62DA-5114D25563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7" y="5095846"/>
            <a:ext cx="5418161" cy="1477296"/>
          </a:xfrm>
          <a:prstGeom prst="rect">
            <a:avLst/>
          </a:prstGeom>
        </p:spPr>
      </p:pic>
      <p:pic>
        <p:nvPicPr>
          <p:cNvPr id="7" name="图片 6" descr="图形用户界面&#10;&#10;描述已自动生成">
            <a:extLst>
              <a:ext uri="{FF2B5EF4-FFF2-40B4-BE49-F238E27FC236}">
                <a16:creationId xmlns:a16="http://schemas.microsoft.com/office/drawing/2014/main" id="{6883366F-1412-5C49-EE97-7A37D95CA6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29701"/>
            <a:ext cx="5418161" cy="1477296"/>
          </a:xfrm>
          <a:prstGeom prst="rect">
            <a:avLst/>
          </a:prstGeom>
        </p:spPr>
      </p:pic>
      <p:pic>
        <p:nvPicPr>
          <p:cNvPr id="10" name="图片 9" descr="图形用户界面&#10;&#10;描述已自动生成">
            <a:extLst>
              <a:ext uri="{FF2B5EF4-FFF2-40B4-BE49-F238E27FC236}">
                <a16:creationId xmlns:a16="http://schemas.microsoft.com/office/drawing/2014/main" id="{799C1BED-223F-6780-4C59-F387E0424B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12774"/>
            <a:ext cx="5418161" cy="147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11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SVHN</a:t>
            </a:r>
            <a:r>
              <a:rPr lang="zh-CN" altLang="en-US"/>
              <a:t>数据集情况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10850880" cy="4861560"/>
          </a:xfrm>
        </p:spPr>
        <p:txBody>
          <a:bodyPr/>
          <a:lstStyle/>
          <a:p>
            <a:r>
              <a:rPr lang="zh-CN" altLang="en-US" b="1" dirty="0"/>
              <a:t>10 classes</a:t>
            </a:r>
            <a:r>
              <a:rPr lang="zh-CN" altLang="en-US" dirty="0"/>
              <a:t>, 1 for each digit. Digit '1' has label 1, '9' has label 9 and '0' has label 10.</a:t>
            </a:r>
          </a:p>
          <a:p>
            <a:r>
              <a:rPr lang="en-US" altLang="zh-CN" b="1" dirty="0"/>
              <a:t>Format-1:</a:t>
            </a:r>
            <a:r>
              <a:rPr lang="en-US" altLang="zh-CN" dirty="0"/>
              <a:t> </a:t>
            </a:r>
          </a:p>
          <a:p>
            <a:pPr lvl="1"/>
            <a:r>
              <a:rPr lang="en-US" altLang="zh-CN" dirty="0"/>
              <a:t>33402 images for Train and 13068 images for Test. </a:t>
            </a:r>
          </a:p>
          <a:p>
            <a:pPr lvl="1"/>
            <a:r>
              <a:rPr lang="en-US" altLang="zh-CN" dirty="0"/>
              <a:t>Each image has several digits(</a:t>
            </a:r>
            <a:r>
              <a:rPr lang="zh-CN" altLang="en-US" dirty="0"/>
              <a:t>'label', 'left', 'top', 'width', 'height'</a:t>
            </a:r>
            <a:r>
              <a:rPr lang="en-US" altLang="zh-CN" dirty="0"/>
              <a:t>). All files are </a:t>
            </a:r>
            <a:r>
              <a:rPr lang="en-US" altLang="zh-CN" dirty="0" err="1"/>
              <a:t>png</a:t>
            </a:r>
            <a:r>
              <a:rPr lang="en-US" altLang="zh-CN" dirty="0"/>
              <a:t>.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10" y="2967990"/>
            <a:ext cx="4695825" cy="313372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8485" y="3043555"/>
            <a:ext cx="3050540" cy="313372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223375" y="3658235"/>
            <a:ext cx="254000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Field	Description</a:t>
            </a:r>
          </a:p>
          <a:p>
            <a:r>
              <a:rPr lang="zh-CN" altLang="en-US"/>
              <a:t>top	左上角坐标X</a:t>
            </a:r>
          </a:p>
          <a:p>
            <a:r>
              <a:rPr lang="zh-CN" altLang="en-US"/>
              <a:t>height	字符高度</a:t>
            </a:r>
          </a:p>
          <a:p>
            <a:r>
              <a:rPr lang="zh-CN" altLang="en-US"/>
              <a:t>left	左上角最表Y</a:t>
            </a:r>
          </a:p>
          <a:p>
            <a:r>
              <a:rPr lang="zh-CN" altLang="en-US"/>
              <a:t>width	字符宽度</a:t>
            </a:r>
          </a:p>
          <a:p>
            <a:r>
              <a:rPr lang="zh-CN" altLang="en-US"/>
              <a:t>label	字符编码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对训练目标的理解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10515600" cy="4861560"/>
          </a:xfrm>
        </p:spPr>
        <p:txBody>
          <a:bodyPr/>
          <a:lstStyle/>
          <a:p>
            <a:r>
              <a:rPr lang="zh-CN" altLang="en-US" sz="2400" dirty="0">
                <a:sym typeface="+mn-ea"/>
              </a:rPr>
              <a:t>训练数据集里给出了每个数字的位置框，可以</a:t>
            </a:r>
            <a:r>
              <a:rPr lang="zh-CN" altLang="en-US" sz="2400" dirty="0"/>
              <a:t>将本任务视为目标检测问题</a:t>
            </a:r>
          </a:p>
          <a:p>
            <a:r>
              <a:rPr lang="zh-CN" altLang="en-US" sz="2400" dirty="0"/>
              <a:t>考虑Faster R-CNN、YOLO等成熟的方法</a:t>
            </a:r>
          </a:p>
          <a:p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73632"/>
            <a:ext cx="5825101" cy="39146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AB1FC6E-6E2F-EAFA-46A7-3278B84BB7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80" r="7662"/>
          <a:stretch/>
        </p:blipFill>
        <p:spPr>
          <a:xfrm>
            <a:off x="6983771" y="2378080"/>
            <a:ext cx="3972191" cy="2569381"/>
          </a:xfrm>
          <a:prstGeom prst="rect">
            <a:avLst/>
          </a:prstGeom>
        </p:spPr>
      </p:pic>
      <p:sp>
        <p:nvSpPr>
          <p:cNvPr id="7" name="AutoShape 2" descr="Faster R-CNN for object detection | by Shilpa Ananth | Towards Data Science">
            <a:extLst>
              <a:ext uri="{FF2B5EF4-FFF2-40B4-BE49-F238E27FC236}">
                <a16:creationId xmlns:a16="http://schemas.microsoft.com/office/drawing/2014/main" id="{ABC482F6-A2B8-D007-0547-68352C70547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2495" y="32720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5321507-1158-8A99-8D57-4B01D67121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3743" y="4756392"/>
            <a:ext cx="4012249" cy="19544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模型选择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400" dirty="0"/>
              <a:t>直接使用预训练的</a:t>
            </a:r>
            <a:r>
              <a:rPr lang="en-US" altLang="zh-CN" sz="2400" dirty="0"/>
              <a:t>YOLOv5</a:t>
            </a:r>
            <a:r>
              <a:rPr lang="zh-CN" altLang="en-US" sz="2400" dirty="0"/>
              <a:t>模型，进行迁移学习</a:t>
            </a:r>
            <a:endParaRPr lang="en-US" altLang="zh-CN" sz="2400" dirty="0"/>
          </a:p>
          <a:p>
            <a:r>
              <a:rPr lang="zh-CN" altLang="en-US" sz="2400" dirty="0"/>
              <a:t>考虑到实验硬件有限：</a:t>
            </a:r>
            <a:endParaRPr lang="en-US" altLang="zh-CN" sz="2400" dirty="0"/>
          </a:p>
          <a:p>
            <a:pPr lvl="1"/>
            <a:r>
              <a:rPr lang="zh-CN" altLang="en-US" sz="2200" dirty="0"/>
              <a:t>选择尝试</a:t>
            </a:r>
            <a:r>
              <a:rPr lang="en-US" altLang="zh-CN" sz="2200" dirty="0"/>
              <a:t>YOLOv5s(small)</a:t>
            </a:r>
            <a:r>
              <a:rPr lang="zh-CN" altLang="en-US" sz="2200" dirty="0"/>
              <a:t>版本和</a:t>
            </a:r>
            <a:r>
              <a:rPr lang="en-US" altLang="zh-CN" sz="2200" dirty="0"/>
              <a:t>YOLOv5m(medium)</a:t>
            </a:r>
            <a:r>
              <a:rPr lang="zh-CN" altLang="en-US" sz="2200" dirty="0"/>
              <a:t>版本</a:t>
            </a:r>
            <a:endParaRPr lang="en-US" altLang="zh-CN" sz="2200" dirty="0"/>
          </a:p>
          <a:p>
            <a:endParaRPr lang="zh-CN" altLang="en-US" sz="2400" dirty="0"/>
          </a:p>
          <a:p>
            <a:endParaRPr lang="zh-CN" altLang="en-US" sz="2400" dirty="0"/>
          </a:p>
        </p:txBody>
      </p:sp>
      <p:pic>
        <p:nvPicPr>
          <p:cNvPr id="1026" name="Picture 2" descr="YOLOv5 | PyTorch">
            <a:extLst>
              <a:ext uri="{FF2B5EF4-FFF2-40B4-BE49-F238E27FC236}">
                <a16:creationId xmlns:a16="http://schemas.microsoft.com/office/drawing/2014/main" id="{6C44B92B-F6C4-12F1-A770-97776A517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63" y="4386617"/>
            <a:ext cx="4110251" cy="205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9724238-C0B3-9F4F-AFA7-4BAB001A6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92" y="2648002"/>
            <a:ext cx="3837191" cy="1561995"/>
          </a:xfrm>
          <a:prstGeom prst="rect">
            <a:avLst/>
          </a:prstGeom>
        </p:spPr>
      </p:pic>
      <p:pic>
        <p:nvPicPr>
          <p:cNvPr id="1028" name="Picture 4" descr="yolov5模型框架详解_yolov5模型结构_AI界扛把子的博客-CSDN博客">
            <a:extLst>
              <a:ext uri="{FF2B5EF4-FFF2-40B4-BE49-F238E27FC236}">
                <a16:creationId xmlns:a16="http://schemas.microsoft.com/office/drawing/2014/main" id="{7729D4D0-0B7E-B2BB-CD50-5344F3D7B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904" y="2831450"/>
            <a:ext cx="7895804" cy="3478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596D6A-7BC3-5781-763F-06C112BFD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950595"/>
          </a:xfrm>
        </p:spPr>
        <p:txBody>
          <a:bodyPr/>
          <a:lstStyle/>
          <a:p>
            <a:r>
              <a:rPr lang="zh-CN" altLang="en-US" dirty="0"/>
              <a:t>环境参数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23D3FC-1DAB-6626-7564-3C1352B9CE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System Hardware:</a:t>
            </a:r>
          </a:p>
          <a:p>
            <a:pPr lvl="1"/>
            <a:r>
              <a:rPr lang="en-US" altLang="zh-CN" dirty="0"/>
              <a:t>CPU count	6</a:t>
            </a:r>
          </a:p>
          <a:p>
            <a:pPr lvl="1"/>
            <a:r>
              <a:rPr lang="en-US" altLang="zh-CN" dirty="0"/>
              <a:t>GPU count	1</a:t>
            </a:r>
          </a:p>
          <a:p>
            <a:pPr lvl="1"/>
            <a:r>
              <a:rPr lang="en-US" altLang="zh-CN" dirty="0"/>
              <a:t>GPU type	NVIDIA GeForce GTX 1650</a:t>
            </a:r>
          </a:p>
          <a:p>
            <a:r>
              <a:rPr lang="en-US" altLang="zh-CN" dirty="0"/>
              <a:t>OS: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Windows-10-10.0.19045-SP0</a:t>
            </a:r>
          </a:p>
          <a:p>
            <a:r>
              <a:rPr lang="en-US" altLang="zh-CN" dirty="0"/>
              <a:t>Python version:</a:t>
            </a:r>
          </a:p>
          <a:p>
            <a:pPr lvl="1"/>
            <a:r>
              <a:rPr lang="en-US" altLang="zh-CN" dirty="0"/>
              <a:t>3.10.9</a:t>
            </a:r>
          </a:p>
          <a:p>
            <a:r>
              <a:rPr lang="en-US" altLang="zh-CN" dirty="0"/>
              <a:t>IDE:</a:t>
            </a:r>
          </a:p>
          <a:p>
            <a:pPr lvl="1"/>
            <a:r>
              <a:rPr lang="en-US" altLang="zh-CN" dirty="0"/>
              <a:t>VS code</a:t>
            </a:r>
          </a:p>
          <a:p>
            <a:pPr lvl="1"/>
            <a:r>
              <a:rPr lang="en-US" altLang="zh-CN" dirty="0"/>
              <a:t>Anaconda</a:t>
            </a:r>
          </a:p>
        </p:txBody>
      </p:sp>
      <p:pic>
        <p:nvPicPr>
          <p:cNvPr id="7" name="图片 6" descr="电脑游戏画面&#10;&#10;描述已自动生成">
            <a:extLst>
              <a:ext uri="{FF2B5EF4-FFF2-40B4-BE49-F238E27FC236}">
                <a16:creationId xmlns:a16="http://schemas.microsoft.com/office/drawing/2014/main" id="{22D0CB64-0920-176D-B468-D5D2D02FA2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14630"/>
            <a:ext cx="2438504" cy="2438504"/>
          </a:xfrm>
          <a:prstGeom prst="rect">
            <a:avLst/>
          </a:prstGeom>
        </p:spPr>
      </p:pic>
      <p:pic>
        <p:nvPicPr>
          <p:cNvPr id="9" name="图片 8" descr="图形用户界面&#10;&#10;描述已自动生成">
            <a:extLst>
              <a:ext uri="{FF2B5EF4-FFF2-40B4-BE49-F238E27FC236}">
                <a16:creationId xmlns:a16="http://schemas.microsoft.com/office/drawing/2014/main" id="{E8011824-1B20-9E21-31D8-E52E9C6689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4054371"/>
            <a:ext cx="2438504" cy="2438504"/>
          </a:xfrm>
          <a:prstGeom prst="rect">
            <a:avLst/>
          </a:prstGeom>
        </p:spPr>
      </p:pic>
      <p:pic>
        <p:nvPicPr>
          <p:cNvPr id="11" name="图片 10" descr="图片包含 树状图&#10;&#10;描述已自动生成">
            <a:extLst>
              <a:ext uri="{FF2B5EF4-FFF2-40B4-BE49-F238E27FC236}">
                <a16:creationId xmlns:a16="http://schemas.microsoft.com/office/drawing/2014/main" id="{9670FE51-A2D5-B75B-27BC-72E6B653865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496" y="1314630"/>
            <a:ext cx="2438504" cy="243850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945B000B-8C9F-6D88-6394-34960B24F029}"/>
              </a:ext>
            </a:extLst>
          </p:cNvPr>
          <p:cNvSpPr txBox="1">
            <a:spLocks/>
          </p:cNvSpPr>
          <p:nvPr/>
        </p:nvSpPr>
        <p:spPr>
          <a:xfrm>
            <a:off x="6096000" y="364035"/>
            <a:ext cx="5257800" cy="950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训练集情况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4D4B266-B0D4-E232-D22D-06F716CB8A33}"/>
              </a:ext>
            </a:extLst>
          </p:cNvPr>
          <p:cNvSpPr txBox="1"/>
          <p:nvPr/>
        </p:nvSpPr>
        <p:spPr>
          <a:xfrm>
            <a:off x="6378105" y="3682801"/>
            <a:ext cx="1874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train_batch0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0FA230A-E864-1AD2-1A38-5A6754E0A8A4}"/>
              </a:ext>
            </a:extLst>
          </p:cNvPr>
          <p:cNvSpPr txBox="1"/>
          <p:nvPr/>
        </p:nvSpPr>
        <p:spPr>
          <a:xfrm>
            <a:off x="9148601" y="3682801"/>
            <a:ext cx="1874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train_batch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BA1B790-072D-3C3B-3BF0-6F9BAA42FBC9}"/>
              </a:ext>
            </a:extLst>
          </p:cNvPr>
          <p:cNvSpPr txBox="1"/>
          <p:nvPr/>
        </p:nvSpPr>
        <p:spPr>
          <a:xfrm>
            <a:off x="6378105" y="6421452"/>
            <a:ext cx="1874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train_batch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0068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8AE7D4-5C53-646E-205A-359E2F8F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训练集上数字目标框分布情况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3EAE43-0C6A-290A-62C9-E4A4D5950A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2728" y="1315720"/>
            <a:ext cx="5195248" cy="2414668"/>
          </a:xfrm>
        </p:spPr>
        <p:txBody>
          <a:bodyPr/>
          <a:lstStyle/>
          <a:p>
            <a:r>
              <a:rPr lang="zh-CN" altLang="en-US" dirty="0"/>
              <a:t>类别上标签</a:t>
            </a:r>
            <a:r>
              <a:rPr lang="en-US" altLang="zh-CN" dirty="0"/>
              <a:t>’9’</a:t>
            </a:r>
            <a:r>
              <a:rPr lang="zh-CN" altLang="en-US" dirty="0"/>
              <a:t>最少，</a:t>
            </a:r>
            <a:r>
              <a:rPr lang="en-US" altLang="zh-CN" dirty="0"/>
              <a:t>’1’</a:t>
            </a:r>
            <a:r>
              <a:rPr lang="zh-CN" altLang="en-US" dirty="0"/>
              <a:t>最多，标签类别分布不均匀</a:t>
            </a:r>
            <a:endParaRPr lang="en-US" altLang="zh-CN" dirty="0"/>
          </a:p>
          <a:p>
            <a:r>
              <a:rPr lang="zh-CN" altLang="en-US" dirty="0"/>
              <a:t>图像上的数字目标框位置在纵轴上较为居中，在横轴上在中间两侧分布</a:t>
            </a:r>
            <a:endParaRPr lang="en-US" altLang="zh-CN" dirty="0"/>
          </a:p>
          <a:p>
            <a:r>
              <a:rPr lang="zh-CN" altLang="en-US" dirty="0"/>
              <a:t>数字目标框基本为窄矩形，符合数字字体的特点</a:t>
            </a:r>
            <a:endParaRPr lang="en-US" altLang="zh-CN" dirty="0"/>
          </a:p>
          <a:p>
            <a:r>
              <a:rPr lang="zh-CN" altLang="en-US" dirty="0"/>
              <a:t>数字目标框的长宽比近似于</a:t>
            </a:r>
            <a:r>
              <a:rPr lang="en-US" altLang="zh-CN" dirty="0"/>
              <a:t>4.5</a:t>
            </a:r>
            <a:r>
              <a:rPr lang="zh-CN" altLang="en-US" dirty="0"/>
              <a:t>：</a:t>
            </a:r>
            <a:r>
              <a:rPr lang="en-US" altLang="zh-CN" dirty="0"/>
              <a:t>1</a:t>
            </a:r>
            <a:endParaRPr lang="zh-CN" altLang="en-U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B4F551C-B9B9-3237-689C-83F74B066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21" y="1375781"/>
            <a:ext cx="5424985" cy="5424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556EA3B-43AC-7DFF-24EC-70FF9E6C21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06"/>
          <a:stretch/>
        </p:blipFill>
        <p:spPr bwMode="auto">
          <a:xfrm>
            <a:off x="6693090" y="3730388"/>
            <a:ext cx="3497239" cy="307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517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训练参数选择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6496249" cy="5900742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数据集划分：</a:t>
            </a:r>
            <a:endParaRPr lang="en-US" altLang="zh-CN" sz="2400" dirty="0"/>
          </a:p>
          <a:p>
            <a:pPr lvl="1"/>
            <a:r>
              <a:rPr lang="zh-CN" altLang="en-US" sz="2200" dirty="0"/>
              <a:t>训练集：</a:t>
            </a:r>
            <a:r>
              <a:rPr lang="en-US" altLang="zh-CN" sz="2200" dirty="0"/>
              <a:t>30402</a:t>
            </a:r>
            <a:r>
              <a:rPr lang="zh-CN" altLang="en-US" sz="2200" dirty="0"/>
              <a:t>张图像</a:t>
            </a:r>
            <a:endParaRPr lang="en-US" altLang="zh-CN" sz="2200" dirty="0"/>
          </a:p>
          <a:p>
            <a:pPr lvl="1"/>
            <a:r>
              <a:rPr lang="zh-CN" altLang="en-US" sz="2200" dirty="0"/>
              <a:t>验证集：</a:t>
            </a:r>
            <a:r>
              <a:rPr lang="en-US" altLang="zh-CN" sz="2200" dirty="0"/>
              <a:t>3000</a:t>
            </a:r>
            <a:r>
              <a:rPr lang="zh-CN" altLang="en-US" sz="2200" dirty="0"/>
              <a:t>张图像</a:t>
            </a:r>
            <a:endParaRPr lang="en-US" altLang="zh-CN" sz="2200" dirty="0"/>
          </a:p>
          <a:p>
            <a:pPr lvl="1"/>
            <a:r>
              <a:rPr lang="zh-CN" altLang="en-US" sz="2200" dirty="0"/>
              <a:t>测试集：</a:t>
            </a:r>
            <a:r>
              <a:rPr lang="en-US" altLang="zh-CN" sz="2200" dirty="0"/>
              <a:t>13068</a:t>
            </a:r>
            <a:r>
              <a:rPr lang="zh-CN" altLang="en-US" sz="2200" dirty="0"/>
              <a:t>张图像</a:t>
            </a:r>
            <a:endParaRPr lang="en-US" altLang="zh-CN" sz="2200" dirty="0"/>
          </a:p>
          <a:p>
            <a:r>
              <a:rPr lang="zh-CN" altLang="en-US" sz="2400" dirty="0"/>
              <a:t>使用预训练</a:t>
            </a:r>
            <a:r>
              <a:rPr lang="en-US" altLang="zh-CN" sz="2400" dirty="0"/>
              <a:t>YOLOv5s/m.pt</a:t>
            </a:r>
            <a:r>
              <a:rPr lang="zh-CN" altLang="en-US" sz="2400" dirty="0"/>
              <a:t>模型文件</a:t>
            </a:r>
            <a:endParaRPr lang="en-US" altLang="zh-CN" sz="2400" dirty="0"/>
          </a:p>
          <a:p>
            <a:r>
              <a:rPr lang="zh-CN" altLang="en-US" sz="2400" dirty="0"/>
              <a:t>调整输入图像大小为</a:t>
            </a:r>
            <a:r>
              <a:rPr lang="en-US" altLang="zh-CN" sz="2400" dirty="0"/>
              <a:t>320*320</a:t>
            </a:r>
          </a:p>
          <a:p>
            <a:r>
              <a:rPr lang="zh-CN" altLang="en-US" sz="2400" dirty="0"/>
              <a:t>使用</a:t>
            </a:r>
            <a:r>
              <a:rPr lang="en-US" altLang="zh-CN" sz="2400" dirty="0"/>
              <a:t>SGD</a:t>
            </a:r>
            <a:r>
              <a:rPr lang="zh-CN" altLang="en-US" sz="2400" dirty="0"/>
              <a:t>进行优化</a:t>
            </a:r>
          </a:p>
          <a:p>
            <a:r>
              <a:rPr lang="en-US" altLang="zh-CN" sz="2400" dirty="0"/>
              <a:t>Batch-Size</a:t>
            </a:r>
            <a:r>
              <a:rPr lang="zh-CN" altLang="en-US" sz="2400" dirty="0"/>
              <a:t>为</a:t>
            </a:r>
            <a:r>
              <a:rPr lang="en-US" altLang="zh-CN" sz="2400" dirty="0"/>
              <a:t>32</a:t>
            </a:r>
          </a:p>
          <a:p>
            <a:r>
              <a:rPr lang="zh-CN" altLang="en-US" sz="2400" dirty="0"/>
              <a:t>训练</a:t>
            </a:r>
            <a:r>
              <a:rPr lang="en-US" altLang="zh-CN" sz="2400" dirty="0"/>
              <a:t>50</a:t>
            </a:r>
            <a:r>
              <a:rPr lang="zh-CN" altLang="en-US" sz="2400" dirty="0"/>
              <a:t>个</a:t>
            </a:r>
            <a:r>
              <a:rPr lang="en-US" altLang="zh-CN" sz="2400" dirty="0"/>
              <a:t>Epoch</a:t>
            </a:r>
          </a:p>
          <a:p>
            <a:r>
              <a:rPr lang="zh-CN" altLang="en-US" sz="2400" dirty="0"/>
              <a:t>训练命令为：</a:t>
            </a:r>
            <a:endParaRPr lang="en-US" altLang="zh-CN" sz="2400" dirty="0"/>
          </a:p>
          <a:p>
            <a:pPr lvl="1"/>
            <a:r>
              <a:rPr lang="en-US" altLang="zh-CN" sz="1600" dirty="0"/>
              <a:t>python train.py --</a:t>
            </a:r>
            <a:r>
              <a:rPr lang="en-US" altLang="zh-CN" sz="1600" dirty="0" err="1"/>
              <a:t>img</a:t>
            </a:r>
            <a:r>
              <a:rPr lang="en-US" altLang="zh-CN" sz="1600" dirty="0"/>
              <a:t> 320 --batch 32 --epochs 50 --data </a:t>
            </a:r>
            <a:r>
              <a:rPr lang="en-US" altLang="zh-CN" sz="1600" dirty="0" err="1"/>
              <a:t>svhn.yaml</a:t>
            </a:r>
            <a:r>
              <a:rPr lang="en-US" altLang="zh-CN" sz="1600" dirty="0"/>
              <a:t> --weights yolov5s.pt --workers 16</a:t>
            </a:r>
          </a:p>
          <a:p>
            <a:pPr lvl="1"/>
            <a:r>
              <a:rPr lang="en-US" altLang="zh-CN" sz="1600" dirty="0"/>
              <a:t>python train.py --</a:t>
            </a:r>
            <a:r>
              <a:rPr lang="en-US" altLang="zh-CN" sz="1600" dirty="0" err="1"/>
              <a:t>img</a:t>
            </a:r>
            <a:r>
              <a:rPr lang="en-US" altLang="zh-CN" sz="1600" dirty="0"/>
              <a:t> 320 --batch 32 --epochs 50 --data </a:t>
            </a:r>
            <a:r>
              <a:rPr lang="en-US" altLang="zh-CN" sz="1600" dirty="0" err="1"/>
              <a:t>svhn.yaml</a:t>
            </a:r>
            <a:r>
              <a:rPr lang="en-US" altLang="zh-CN" sz="1600" dirty="0"/>
              <a:t> --weights yolov5m.pt --workers 16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248" y="1532998"/>
            <a:ext cx="2970479" cy="4959877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78FBEC5-1DB0-7E34-EC50-B3DA28404A16}"/>
              </a:ext>
            </a:extLst>
          </p:cNvPr>
          <p:cNvSpPr txBox="1"/>
          <p:nvPr/>
        </p:nvSpPr>
        <p:spPr>
          <a:xfrm>
            <a:off x="7639248" y="116366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其余超参数：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B3BEB9-065A-DEB9-AFCC-9D9836B52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V5s</a:t>
            </a:r>
            <a:r>
              <a:rPr lang="zh-CN" altLang="en-US" dirty="0"/>
              <a:t>和</a:t>
            </a:r>
            <a:r>
              <a:rPr lang="en-US" altLang="zh-CN" dirty="0"/>
              <a:t>v5m</a:t>
            </a:r>
            <a:r>
              <a:rPr lang="zh-CN" altLang="en-US" dirty="0"/>
              <a:t>模型 训练情况比较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1E0AC0D-F792-23EB-9D66-F1DB21A2A867}"/>
              </a:ext>
            </a:extLst>
          </p:cNvPr>
          <p:cNvSpPr txBox="1"/>
          <p:nvPr/>
        </p:nvSpPr>
        <p:spPr>
          <a:xfrm>
            <a:off x="121276" y="1089729"/>
            <a:ext cx="306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训练时损失函数值变化情况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3285DD-8E55-75A8-1129-2968EB7A8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35" y="1410427"/>
            <a:ext cx="8940084" cy="244250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54BB0D2-7C41-AA6A-3843-09E8032524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8"/>
          <a:stretch/>
        </p:blipFill>
        <p:spPr>
          <a:xfrm>
            <a:off x="207135" y="4199237"/>
            <a:ext cx="8940084" cy="244586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E6258E4-724C-D4A1-7C07-4CA3D852BEC5}"/>
              </a:ext>
            </a:extLst>
          </p:cNvPr>
          <p:cNvSpPr txBox="1"/>
          <p:nvPr/>
        </p:nvSpPr>
        <p:spPr>
          <a:xfrm>
            <a:off x="121275" y="3908056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训练时精度指标变化情况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02E902D-F117-0311-396C-CD1BC09C3509}"/>
              </a:ext>
            </a:extLst>
          </p:cNvPr>
          <p:cNvSpPr txBox="1"/>
          <p:nvPr/>
        </p:nvSpPr>
        <p:spPr>
          <a:xfrm>
            <a:off x="9111802" y="1147889"/>
            <a:ext cx="308019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训练时长：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/>
              <a:t>V5s</a:t>
            </a:r>
            <a:r>
              <a:rPr lang="zh-CN" altLang="en-US" sz="1600" dirty="0"/>
              <a:t>训练</a:t>
            </a:r>
            <a:r>
              <a:rPr lang="en-US" altLang="zh-CN" sz="1600" dirty="0"/>
              <a:t>1</a:t>
            </a:r>
            <a:r>
              <a:rPr lang="zh-CN" altLang="en-US" sz="1600" dirty="0"/>
              <a:t>个</a:t>
            </a:r>
            <a:r>
              <a:rPr lang="en-US" altLang="zh-CN" sz="1600" dirty="0"/>
              <a:t>Epoch</a:t>
            </a:r>
            <a:r>
              <a:rPr lang="zh-CN" altLang="en-US" sz="1600" dirty="0"/>
              <a:t>需要约</a:t>
            </a:r>
            <a:r>
              <a:rPr lang="en-US" altLang="zh-CN" sz="1600" dirty="0"/>
              <a:t>12min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/>
              <a:t>V5m</a:t>
            </a:r>
            <a:r>
              <a:rPr lang="zh-CN" altLang="en-US" sz="1600" dirty="0"/>
              <a:t>训练</a:t>
            </a:r>
            <a:r>
              <a:rPr lang="en-US" altLang="zh-CN" sz="1600" dirty="0"/>
              <a:t>1</a:t>
            </a:r>
            <a:r>
              <a:rPr lang="zh-CN" altLang="en-US" sz="1600" dirty="0"/>
              <a:t>个</a:t>
            </a:r>
            <a:r>
              <a:rPr lang="en-US" altLang="zh-CN" sz="1600" dirty="0"/>
              <a:t>Epoch</a:t>
            </a:r>
            <a:r>
              <a:rPr lang="zh-CN" altLang="en-US" sz="1600" dirty="0"/>
              <a:t>需要约</a:t>
            </a:r>
            <a:r>
              <a:rPr lang="en-US" altLang="zh-CN" sz="1600" dirty="0"/>
              <a:t>34min</a:t>
            </a:r>
          </a:p>
          <a:p>
            <a:r>
              <a:rPr lang="zh-CN" altLang="en-US" sz="1600" dirty="0"/>
              <a:t>精度表现：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/>
              <a:t>V5m</a:t>
            </a:r>
            <a:r>
              <a:rPr lang="zh-CN" altLang="en-US" sz="1600" dirty="0"/>
              <a:t>模型表现略好于</a:t>
            </a:r>
            <a:r>
              <a:rPr lang="en-US" altLang="zh-CN" sz="1600" dirty="0"/>
              <a:t>V5s</a:t>
            </a:r>
          </a:p>
          <a:p>
            <a:r>
              <a:rPr lang="zh-CN" altLang="en-US" sz="1600" dirty="0"/>
              <a:t>参数量：</a:t>
            </a:r>
            <a:endParaRPr lang="en-US" altLang="zh-CN" sz="1600" dirty="0"/>
          </a:p>
          <a:p>
            <a:r>
              <a:rPr lang="en-US" altLang="zh-CN" sz="1600" dirty="0"/>
              <a:t>v5s: 232 layers, 7270791 parameters</a:t>
            </a:r>
          </a:p>
          <a:p>
            <a:r>
              <a:rPr lang="en-US" altLang="zh-CN" sz="1600" dirty="0"/>
              <a:t>v5m: 316 layers, 21504999 parameters</a:t>
            </a:r>
            <a:endParaRPr lang="zh-CN" altLang="en-US" sz="16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FC8FC82-E2BF-AC31-C68C-6674B3955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1803" y="4196330"/>
            <a:ext cx="2958922" cy="245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611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B46A4A-DB1B-0865-C4BB-9F5F8C36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测试集上评估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201532D-CDD0-B4CD-EFAE-A697D7502E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参数说明：</a:t>
            </a:r>
            <a:endParaRPr lang="en-US" altLang="zh-CN" dirty="0"/>
          </a:p>
          <a:p>
            <a:pPr lvl="1"/>
            <a:r>
              <a:rPr lang="en-US" altLang="zh-CN" dirty="0"/>
              <a:t>--conf	object confidence threshold </a:t>
            </a:r>
          </a:p>
          <a:p>
            <a:pPr lvl="1"/>
            <a:r>
              <a:rPr lang="en-US" altLang="zh-CN" dirty="0"/>
              <a:t>--</a:t>
            </a:r>
            <a:r>
              <a:rPr lang="en-US" altLang="zh-CN" dirty="0" err="1"/>
              <a:t>iou</a:t>
            </a:r>
            <a:r>
              <a:rPr lang="en-US" altLang="zh-CN" dirty="0"/>
              <a:t>	IOU threshold for NMS</a:t>
            </a:r>
          </a:p>
          <a:p>
            <a:r>
              <a:rPr lang="zh-CN" altLang="en-US" dirty="0"/>
              <a:t>测试结果：</a:t>
            </a:r>
            <a:endParaRPr lang="en-US" altLang="zh-CN" dirty="0"/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C19D5B11-4239-3821-2348-04C84977E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6657828"/>
              </p:ext>
            </p:extLst>
          </p:nvPr>
        </p:nvGraphicFramePr>
        <p:xfrm>
          <a:off x="415636" y="2756200"/>
          <a:ext cx="11016000" cy="406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7000">
                  <a:extLst>
                    <a:ext uri="{9D8B030D-6E8A-4147-A177-3AD203B41FA5}">
                      <a16:colId xmlns:a16="http://schemas.microsoft.com/office/drawing/2014/main" val="4063006236"/>
                    </a:ext>
                  </a:extLst>
                </a:gridCol>
                <a:gridCol w="1377000">
                  <a:extLst>
                    <a:ext uri="{9D8B030D-6E8A-4147-A177-3AD203B41FA5}">
                      <a16:colId xmlns:a16="http://schemas.microsoft.com/office/drawing/2014/main" val="1132264086"/>
                    </a:ext>
                  </a:extLst>
                </a:gridCol>
                <a:gridCol w="1377000">
                  <a:extLst>
                    <a:ext uri="{9D8B030D-6E8A-4147-A177-3AD203B41FA5}">
                      <a16:colId xmlns:a16="http://schemas.microsoft.com/office/drawing/2014/main" val="2417878400"/>
                    </a:ext>
                  </a:extLst>
                </a:gridCol>
                <a:gridCol w="1527899">
                  <a:extLst>
                    <a:ext uri="{9D8B030D-6E8A-4147-A177-3AD203B41FA5}">
                      <a16:colId xmlns:a16="http://schemas.microsoft.com/office/drawing/2014/main" val="2369183311"/>
                    </a:ext>
                  </a:extLst>
                </a:gridCol>
                <a:gridCol w="910107">
                  <a:extLst>
                    <a:ext uri="{9D8B030D-6E8A-4147-A177-3AD203B41FA5}">
                      <a16:colId xmlns:a16="http://schemas.microsoft.com/office/drawing/2014/main" val="1051998059"/>
                    </a:ext>
                  </a:extLst>
                </a:gridCol>
                <a:gridCol w="1360868">
                  <a:extLst>
                    <a:ext uri="{9D8B030D-6E8A-4147-A177-3AD203B41FA5}">
                      <a16:colId xmlns:a16="http://schemas.microsoft.com/office/drawing/2014/main" val="3755075077"/>
                    </a:ext>
                  </a:extLst>
                </a:gridCol>
                <a:gridCol w="1709126">
                  <a:extLst>
                    <a:ext uri="{9D8B030D-6E8A-4147-A177-3AD203B41FA5}">
                      <a16:colId xmlns:a16="http://schemas.microsoft.com/office/drawing/2014/main" val="1489198084"/>
                    </a:ext>
                  </a:extLst>
                </a:gridCol>
                <a:gridCol w="1377000">
                  <a:extLst>
                    <a:ext uri="{9D8B030D-6E8A-4147-A177-3AD203B41FA5}">
                      <a16:colId xmlns:a16="http://schemas.microsoft.com/office/drawing/2014/main" val="2084496132"/>
                    </a:ext>
                  </a:extLst>
                </a:gridCol>
              </a:tblGrid>
              <a:tr h="38012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--conf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--</a:t>
                      </a:r>
                      <a:r>
                        <a:rPr lang="en-US" altLang="zh-CN" dirty="0" err="1"/>
                        <a:t>iou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Detection</a:t>
                      </a:r>
                    </a:p>
                    <a:p>
                      <a:pPr algn="ctr"/>
                      <a:r>
                        <a:rPr lang="en-US" altLang="zh-CN" dirty="0"/>
                        <a:t>Precision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HouseNums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Precision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Recall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mAP@.5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mAP@.5:095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Pre-train</a:t>
                      </a:r>
                    </a:p>
                    <a:p>
                      <a:pPr algn="ctr"/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3888471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0" dirty="0"/>
                        <a:t>0.3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0" dirty="0"/>
                        <a:t>0.55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0" dirty="0"/>
                        <a:t>0.827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0.6537</a:t>
                      </a:r>
                      <a:endParaRPr lang="zh-CN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1</a:t>
                      </a:r>
                      <a:endParaRPr lang="zh-CN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0.999</a:t>
                      </a:r>
                      <a:endParaRPr lang="zh-CN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0.998</a:t>
                      </a:r>
                      <a:endParaRPr lang="zh-CN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v5s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987260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0.772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0.5591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v5s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3834430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0.55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0.871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0.7523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v5s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4574919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0.904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0.8179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v5s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9506470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0.926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0.8596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v5s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1450228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0.954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0.9161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v5s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7745850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0.961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0.9303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v5s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0700029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/>
                        <a:t>0.6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/>
                        <a:t>0.3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/>
                        <a:t>0.976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0.9573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1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1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1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/>
                        <a:t>v5s</a:t>
                      </a:r>
                      <a:endParaRPr lang="zh-CN" alt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7493824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/>
                        <a:t>0.6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/>
                        <a:t>0.3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/>
                        <a:t>0.999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0.9996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1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1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1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/>
                        <a:t>v5m</a:t>
                      </a:r>
                      <a:endParaRPr lang="zh-CN" alt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88187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707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597</Words>
  <Application>Microsoft Office PowerPoint</Application>
  <PresentationFormat>宽屏</PresentationFormat>
  <Paragraphs>161</Paragraphs>
  <Slides>10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黑体</vt:lpstr>
      <vt:lpstr>宋体</vt:lpstr>
      <vt:lpstr>Arial</vt:lpstr>
      <vt:lpstr>Calibri</vt:lpstr>
      <vt:lpstr>Lucida Sans Unicode</vt:lpstr>
      <vt:lpstr>Office 主题​​</vt:lpstr>
      <vt:lpstr>基于YOLO-v5识别SVHN</vt:lpstr>
      <vt:lpstr>SVHN数据集情况</vt:lpstr>
      <vt:lpstr>对训练目标的理解</vt:lpstr>
      <vt:lpstr>模型选择</vt:lpstr>
      <vt:lpstr>环境参数</vt:lpstr>
      <vt:lpstr>训练集上数字目标框分布情况</vt:lpstr>
      <vt:lpstr>训练参数选择</vt:lpstr>
      <vt:lpstr>V5s和v5m模型 训练情况比较</vt:lpstr>
      <vt:lpstr>测试集上评估</vt:lpstr>
      <vt:lpstr>V5m测试集预测情况示例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M10918</cp:lastModifiedBy>
  <cp:revision>36</cp:revision>
  <dcterms:created xsi:type="dcterms:W3CDTF">2023-05-19T17:10:34Z</dcterms:created>
  <dcterms:modified xsi:type="dcterms:W3CDTF">2023-05-21T16:30:33Z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2052-5.4.1.7920</vt:lpwstr>
  </property>
  <property fmtid="{D5CDD505-2E9C-101B-9397-08002B2CF9AE}" pid="3" name="ICV">
    <vt:lpwstr>51C52B5AF9B0A1F36B9B67640C53B8C6_41</vt:lpwstr>
  </property>
</Properties>
</file>

<file path=docProps/thumbnail.jpeg>
</file>